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1" r:id="rId14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 userDrawn="1">
          <p15:clr>
            <a:srgbClr val="A4A3A4"/>
          </p15:clr>
        </p15:guide>
        <p15:guide id="2" pos="4944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  <p15:guide id="5" pos="56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FF"/>
    <a:srgbClr val="376192"/>
    <a:srgbClr val="2B3D5A"/>
    <a:srgbClr val="F53A71"/>
    <a:srgbClr val="F7D555"/>
    <a:srgbClr val="E88938"/>
    <a:srgbClr val="DA4622"/>
    <a:srgbClr val="752E1E"/>
    <a:srgbClr val="37AFB8"/>
    <a:srgbClr val="283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80922" autoAdjust="0"/>
  </p:normalViewPr>
  <p:slideViewPr>
    <p:cSldViewPr snapToGrid="0" showGuides="1">
      <p:cViewPr varScale="1">
        <p:scale>
          <a:sx n="129" d="100"/>
          <a:sy n="129" d="100"/>
        </p:scale>
        <p:origin x="1080" y="192"/>
      </p:cViewPr>
      <p:guideLst>
        <p:guide orient="horz" pos="3140"/>
        <p:guide pos="4944"/>
        <p:guide orient="horz" pos="1720"/>
        <p:guide orient="horz" pos="1620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234" y="-114"/>
      </p:cViewPr>
      <p:guideLst>
        <p:guide orient="horz" pos="3126"/>
        <p:guide pos="2100"/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6714-7BAF-4DAF-8232-AA0EFD3D7F80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4779-9F3B-4023-9A64-72230967F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E4AE-A23F-4D9F-B4EF-A6ED45CEC049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49404-AEEE-4B4E-B616-1BC6E4EEE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2555524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32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GB" dirty="0"/>
              <a:t>Title Slide v. 1 (logo at bottom)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219112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600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Name of presenter, affiliation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647152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600" kern="120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Location &amp; date of presentation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orient="horz" pos="826" userDrawn="1">
          <p15:clr>
            <a:srgbClr val="FBAE40"/>
          </p15:clr>
        </p15:guide>
        <p15:guide id="3" pos="5602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2555524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Title Slide v. 2 (logo at top)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219112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600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Name of presenter, affiliation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647149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600" kern="120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Location &amp; date of presentation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576898"/>
            <a:chOff x="0" y="0"/>
            <a:chExt cx="9144000" cy="576898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509963" cy="57689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 userDrawn="1"/>
          </p:nvSpPr>
          <p:spPr>
            <a:xfrm>
              <a:off x="3362325" y="0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08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826">
          <p15:clr>
            <a:srgbClr val="FBAE40"/>
          </p15:clr>
        </p15:guide>
        <p15:guide id="3" pos="5602">
          <p15:clr>
            <a:srgbClr val="FBAE40"/>
          </p15:clr>
        </p15:guide>
        <p15:guide id="4" pos="53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4" y="231775"/>
            <a:ext cx="8316913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A7C0A-1BA5-C74C-BEC1-1A990858C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779463"/>
            <a:ext cx="8316913" cy="3871118"/>
          </a:xfrm>
          <a:prstGeom prst="rect">
            <a:avLst/>
          </a:prstGeom>
        </p:spPr>
        <p:txBody>
          <a:bodyPr lIns="0"/>
          <a:lstStyle>
            <a:lvl1pPr marL="360000" indent="-179388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0000" indent="-18000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9138" indent="-179388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00113" indent="-180975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80000" indent="-1800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Content slide – TCP logo only necessary on first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" userDrawn="1">
          <p15:clr>
            <a:srgbClr val="FBAE40"/>
          </p15:clr>
        </p15:guide>
        <p15:guide id="2" pos="158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4" y="231775"/>
            <a:ext cx="8316913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858" y="4420917"/>
            <a:ext cx="6431742" cy="4347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lang="en-US" sz="1600" b="0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728870"/>
            <a:ext cx="8316913" cy="28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Graph title, centered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44500" y="1075568"/>
            <a:ext cx="7576458" cy="305374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0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602" userDrawn="1">
          <p15:clr>
            <a:srgbClr val="FBAE40"/>
          </p15:clr>
        </p15:guide>
        <p15:guide id="3" orient="horz" pos="146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5F3DF4-8EA0-6440-9F6C-69B61C5548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804726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Transition slide – TCP logo on bottom (optional)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35992F8-323D-EF4B-867E-02F746EE3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600" kern="120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Line 1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6184C6-4F83-044B-B28D-60A04D01A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96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600" kern="120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Line 2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pos="539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9" r:id="rId2"/>
    <p:sldLayoutId id="2147483704" r:id="rId3"/>
    <p:sldLayoutId id="2147483703" r:id="rId4"/>
    <p:sldLayoutId id="2147483708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220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spcBef>
          <a:spcPts val="500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180000" algn="l" defTabSz="914400" rtl="0" eaLnBrk="1" latinLnBrk="0" hangingPunct="1">
        <a:spcBef>
          <a:spcPts val="500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∙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TCP on Tokamak Programmes (CTP TCP)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Luo </a:t>
            </a:r>
            <a:r>
              <a:rPr lang="en-GB" dirty="0"/>
              <a:t>Delong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Thursday 16 February 2023, IEA FUSION POWER CO-ORDINATING COMMITTEE (FPCC)</a:t>
            </a:r>
          </a:p>
        </p:txBody>
      </p:sp>
    </p:spTree>
    <p:extLst>
      <p:ext uri="{BB962C8B-B14F-4D97-AF65-F5344CB8AC3E}">
        <p14:creationId xmlns:p14="http://schemas.microsoft.com/office/powerpoint/2010/main" val="81757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Highlights: Scenario Development 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0824" y="763325"/>
            <a:ext cx="8734150" cy="722885"/>
          </a:xfrm>
        </p:spPr>
        <p:txBody>
          <a:bodyPr/>
          <a:lstStyle/>
          <a:p>
            <a:r>
              <a:rPr lang="en-GB" dirty="0"/>
              <a:t>Stationary High Internal Inductance Mode </a:t>
            </a:r>
            <a:r>
              <a:rPr lang="el-GR" dirty="0"/>
              <a:t>β</a:t>
            </a:r>
            <a:r>
              <a:rPr lang="en-GB" baseline="-25000" dirty="0"/>
              <a:t>N</a:t>
            </a:r>
            <a:r>
              <a:rPr lang="en-GB" dirty="0"/>
              <a:t> = 3 discharge developed at lower magnetic field for Long Pulse Operation in KSTAR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14EC91-5155-D445-869E-CC85D4050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14" y="65777"/>
            <a:ext cx="1149245" cy="766762"/>
          </a:xfrm>
          <a:prstGeom prst="rect">
            <a:avLst/>
          </a:prstGeom>
        </p:spPr>
      </p:pic>
      <p:pic>
        <p:nvPicPr>
          <p:cNvPr id="4" name="Picture 3" descr="Chart, diagram&#10;&#10;Description automatically generated">
            <a:extLst>
              <a:ext uri="{FF2B5EF4-FFF2-40B4-BE49-F238E27FC236}">
                <a16:creationId xmlns:a16="http://schemas.microsoft.com/office/drawing/2014/main" id="{F8A9CF46-8C3F-6C7D-58B8-BEEAAF1A9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"/>
          <a:stretch/>
        </p:blipFill>
        <p:spPr>
          <a:xfrm>
            <a:off x="4900928" y="1486210"/>
            <a:ext cx="3750092" cy="3591512"/>
          </a:xfrm>
          <a:prstGeom prst="rect">
            <a:avLst/>
          </a:prstGeom>
        </p:spPr>
      </p:pic>
      <p:pic>
        <p:nvPicPr>
          <p:cNvPr id="12" name="Picture 11" descr="A picture containing green&#10;&#10;Description automatically generated">
            <a:extLst>
              <a:ext uri="{FF2B5EF4-FFF2-40B4-BE49-F238E27FC236}">
                <a16:creationId xmlns:a16="http://schemas.microsoft.com/office/drawing/2014/main" id="{E12E65FD-AF31-93F9-CD02-F412A8409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5" y="1652105"/>
            <a:ext cx="4127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5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Highlights: </a:t>
            </a:r>
            <a:r>
              <a:rPr lang="en-GB" b="1" dirty="0">
                <a:effectLst/>
              </a:rPr>
              <a:t>Off-axis NBI decreases fast-ion transport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0825" y="779463"/>
            <a:ext cx="8316913" cy="1661587"/>
          </a:xfrm>
        </p:spPr>
        <p:txBody>
          <a:bodyPr/>
          <a:lstStyle/>
          <a:p>
            <a:r>
              <a:rPr lang="en-GB" sz="2000" dirty="0">
                <a:effectLst/>
              </a:rPr>
              <a:t>Off-axis NBI broadens current profile, decreases fast-ion transport in DIII-D </a:t>
            </a:r>
            <a:r>
              <a:rPr lang="en-GB" dirty="0"/>
              <a:t> </a:t>
            </a: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0790B7B-D8CC-25E9-56CB-DBF0668B6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78" y="1153777"/>
            <a:ext cx="7266044" cy="3514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3FFC15-7FA8-C0B3-519A-D97161125C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5" t="-2829" r="-2539" b="2829"/>
          <a:stretch/>
        </p:blipFill>
        <p:spPr>
          <a:xfrm>
            <a:off x="7764227" y="132717"/>
            <a:ext cx="1013592" cy="5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1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Highlights: Electromagnetic Pellet injector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953387"/>
            <a:ext cx="4572000" cy="3959514"/>
          </a:xfrm>
        </p:spPr>
        <p:txBody>
          <a:bodyPr/>
          <a:lstStyle/>
          <a:p>
            <a:r>
              <a:rPr lang="en-GB" dirty="0"/>
              <a:t>First time an electromagnetic pellet injector used to fire pellets into a tokamak in ADITYA-U in a significant development ITER disruption control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Particle size (Li titanate) ~ 50 micron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Particle velocity ~ 200 m/s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Particles reached ADITYA-U core in ~ 4 </a:t>
            </a:r>
            <a:r>
              <a:rPr lang="en-GB" dirty="0" err="1">
                <a:solidFill>
                  <a:schemeClr val="accent2"/>
                </a:solidFill>
              </a:rPr>
              <a:t>ms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Amount injected ~ 50 – 200 mg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B4A25-0193-D371-A128-79448072F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5" y="93312"/>
            <a:ext cx="941871" cy="627522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0D3F159C-9ACF-8822-EA5E-75BEEC951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22" y="859297"/>
            <a:ext cx="4084715" cy="41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8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0945" y="1819386"/>
            <a:ext cx="5410504" cy="519694"/>
          </a:xfrm>
        </p:spPr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89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Membership</a:t>
            </a:r>
          </a:p>
          <a:p>
            <a:r>
              <a:rPr lang="en-GB" dirty="0"/>
              <a:t>Implementing Agreement Modernisation</a:t>
            </a:r>
          </a:p>
          <a:p>
            <a:r>
              <a:rPr lang="en-GB" dirty="0"/>
              <a:t>Election of the New Chair </a:t>
            </a:r>
          </a:p>
          <a:p>
            <a:r>
              <a:rPr lang="en-GB" dirty="0"/>
              <a:t>Meetings</a:t>
            </a:r>
          </a:p>
          <a:p>
            <a:r>
              <a:rPr lang="en-GB" dirty="0"/>
              <a:t>Highlights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74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Membership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0825" y="779462"/>
            <a:ext cx="8316913" cy="4132263"/>
          </a:xfrm>
        </p:spPr>
        <p:txBody>
          <a:bodyPr/>
          <a:lstStyle/>
          <a:p>
            <a:pPr marL="312738" indent="-357188"/>
            <a:r>
              <a:rPr lang="en-GB" sz="1800" dirty="0"/>
              <a:t>CTP TCP  has 8 Contracting Parties (CPs)</a:t>
            </a:r>
          </a:p>
          <a:p>
            <a:pPr marL="312738" indent="-357188"/>
            <a:r>
              <a:rPr lang="en-GB" sz="1800" dirty="0"/>
              <a:t>4 IEA member countries: </a:t>
            </a:r>
          </a:p>
          <a:p>
            <a:pPr lvl="1" eaLnBrk="0" hangingPunct="0"/>
            <a:r>
              <a:rPr lang="en-GB" sz="1600" dirty="0">
                <a:solidFill>
                  <a:schemeClr val="tx1"/>
                </a:solidFill>
              </a:rPr>
              <a:t>Australian Nuclear Science and Technology Organisation (ANSTO), </a:t>
            </a:r>
            <a:r>
              <a:rPr lang="en-GB" sz="1600" b="1" dirty="0">
                <a:solidFill>
                  <a:schemeClr val="accent2"/>
                </a:solidFill>
              </a:rPr>
              <a:t>Australia</a:t>
            </a:r>
          </a:p>
          <a:p>
            <a:pPr lvl="1" eaLnBrk="0" hangingPunct="0"/>
            <a:r>
              <a:rPr lang="en-US" sz="1600" dirty="0">
                <a:solidFill>
                  <a:schemeClr val="tx1"/>
                </a:solidFill>
              </a:rPr>
              <a:t>National Institutes for Quantum and Radiological Science and Technology (QST), </a:t>
            </a:r>
            <a:r>
              <a:rPr lang="en-US" sz="1600" b="1" dirty="0">
                <a:solidFill>
                  <a:schemeClr val="accent2"/>
                </a:solidFill>
              </a:rPr>
              <a:t>Japan</a:t>
            </a:r>
          </a:p>
          <a:p>
            <a:pPr lvl="1" eaLnBrk="0" hangingPunct="0"/>
            <a:r>
              <a:rPr lang="en-US" sz="1600" dirty="0">
                <a:solidFill>
                  <a:schemeClr val="tx1"/>
                </a:solidFill>
              </a:rPr>
              <a:t>Korean Ministry of Education, Science and Technology (MEST), </a:t>
            </a:r>
            <a:r>
              <a:rPr lang="en-US" sz="1600" b="1" dirty="0">
                <a:solidFill>
                  <a:schemeClr val="accent2"/>
                </a:solidFill>
              </a:rPr>
              <a:t>Korea</a:t>
            </a:r>
            <a:endParaRPr lang="en-US" sz="1600" dirty="0">
              <a:solidFill>
                <a:schemeClr val="tx1"/>
              </a:solidFill>
            </a:endParaRPr>
          </a:p>
          <a:p>
            <a:pPr lvl="1" eaLnBrk="0" hangingPunct="0"/>
            <a:r>
              <a:rPr lang="en-US" sz="1600" dirty="0">
                <a:solidFill>
                  <a:schemeClr val="tx1"/>
                </a:solidFill>
              </a:rPr>
              <a:t>United States Department of Energy (USDOE), </a:t>
            </a:r>
            <a:r>
              <a:rPr lang="en-US" sz="1600" b="1" dirty="0">
                <a:solidFill>
                  <a:schemeClr val="accent2"/>
                </a:solidFill>
              </a:rPr>
              <a:t>United States</a:t>
            </a:r>
          </a:p>
          <a:p>
            <a:pPr marL="312738" indent="-357188"/>
            <a:r>
              <a:rPr lang="en-GB" sz="1800" dirty="0"/>
              <a:t>1 partner country:</a:t>
            </a:r>
          </a:p>
          <a:p>
            <a:pPr marL="712788" lvl="1" indent="-357188"/>
            <a:r>
              <a:rPr lang="en-US" sz="1600" dirty="0">
                <a:solidFill>
                  <a:schemeClr val="tx1"/>
                </a:solidFill>
              </a:rPr>
              <a:t>The Institute for Plasma Research (IPR), </a:t>
            </a:r>
            <a:r>
              <a:rPr lang="en-US" sz="1600" b="1" dirty="0">
                <a:solidFill>
                  <a:schemeClr val="accent2"/>
                </a:solidFill>
              </a:rPr>
              <a:t>India</a:t>
            </a:r>
            <a:endParaRPr lang="en-GB" sz="1600" dirty="0">
              <a:solidFill>
                <a:schemeClr val="tx1"/>
              </a:solidFill>
            </a:endParaRPr>
          </a:p>
          <a:p>
            <a:pPr marL="312738" indent="-357188"/>
            <a:r>
              <a:rPr lang="en-GB" sz="1800" dirty="0"/>
              <a:t>3 International Organizations: </a:t>
            </a:r>
          </a:p>
          <a:p>
            <a:pPr marL="712788" lvl="1" indent="-357188"/>
            <a:r>
              <a:rPr lang="en-US" sz="1600" dirty="0">
                <a:solidFill>
                  <a:schemeClr val="tx1"/>
                </a:solidFill>
              </a:rPr>
              <a:t>European Atomic Energy Community (Euratom), </a:t>
            </a:r>
            <a:r>
              <a:rPr lang="en-US" sz="1600" b="1" dirty="0">
                <a:solidFill>
                  <a:schemeClr val="accent2"/>
                </a:solidFill>
              </a:rPr>
              <a:t>European Union</a:t>
            </a:r>
          </a:p>
          <a:p>
            <a:pPr marL="712788" lvl="1" indent="-357188"/>
            <a:r>
              <a:rPr lang="en-US" sz="1600" dirty="0"/>
              <a:t>ITER </a:t>
            </a:r>
            <a:r>
              <a:rPr lang="en-US" sz="1600" b="1" dirty="0">
                <a:solidFill>
                  <a:schemeClr val="accent2"/>
                </a:solidFill>
              </a:rPr>
              <a:t>China</a:t>
            </a:r>
            <a:r>
              <a:rPr lang="en-US" sz="1600" dirty="0">
                <a:solidFill>
                  <a:schemeClr val="tx1"/>
                </a:solidFill>
              </a:rPr>
              <a:t> Domestic Agency (CNDA)</a:t>
            </a:r>
          </a:p>
          <a:p>
            <a:pPr marL="712788" lvl="1" indent="-357188"/>
            <a:r>
              <a:rPr lang="en-US" sz="1600" b="1" dirty="0">
                <a:solidFill>
                  <a:schemeClr val="accent2"/>
                </a:solidFill>
              </a:rPr>
              <a:t>ITER</a:t>
            </a:r>
            <a:r>
              <a:rPr lang="en-US" sz="1600" dirty="0">
                <a:solidFill>
                  <a:schemeClr val="tx1"/>
                </a:solidFill>
              </a:rPr>
              <a:t> Organization</a:t>
            </a:r>
          </a:p>
        </p:txBody>
      </p:sp>
    </p:spTree>
    <p:extLst>
      <p:ext uri="{BB962C8B-B14F-4D97-AF65-F5344CB8AC3E}">
        <p14:creationId xmlns:p14="http://schemas.microsoft.com/office/powerpoint/2010/main" val="269045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Membership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Executive Committee of the CTP TCP unanimously resolved through a written procedure in a decision ending on 31</a:t>
            </a:r>
            <a:r>
              <a:rPr lang="en-GB" baseline="30000" dirty="0"/>
              <a:t>st</a:t>
            </a:r>
            <a:r>
              <a:rPr lang="en-GB" dirty="0"/>
              <a:t> August 2022 to invite the Government of </a:t>
            </a:r>
            <a:r>
              <a:rPr lang="en-GB" b="1" dirty="0">
                <a:solidFill>
                  <a:schemeClr val="accent2"/>
                </a:solidFill>
              </a:rPr>
              <a:t>Switzerland</a:t>
            </a:r>
            <a:r>
              <a:rPr lang="en-GB" dirty="0"/>
              <a:t> and </a:t>
            </a:r>
            <a:r>
              <a:rPr lang="en-GB" b="1" dirty="0">
                <a:solidFill>
                  <a:schemeClr val="accent2"/>
                </a:solidFill>
              </a:rPr>
              <a:t>United Kingdom </a:t>
            </a:r>
            <a:r>
              <a:rPr lang="en-GB" dirty="0"/>
              <a:t>to join the CTP TCP as a Contracting Party. Respective invitations were sent on 30 September 2022</a:t>
            </a:r>
          </a:p>
          <a:p>
            <a:endParaRPr lang="en-GB" dirty="0"/>
          </a:p>
          <a:p>
            <a:r>
              <a:rPr lang="en-GB" dirty="0"/>
              <a:t>The Government of </a:t>
            </a:r>
            <a:r>
              <a:rPr lang="en-GB" b="1" dirty="0">
                <a:solidFill>
                  <a:schemeClr val="accent2"/>
                </a:solidFill>
              </a:rPr>
              <a:t>Switzerland</a:t>
            </a:r>
            <a:r>
              <a:rPr lang="en-GB" dirty="0"/>
              <a:t> has accepted the invitation  </a:t>
            </a:r>
          </a:p>
        </p:txBody>
      </p:sp>
    </p:spTree>
    <p:extLst>
      <p:ext uri="{BB962C8B-B14F-4D97-AF65-F5344CB8AC3E}">
        <p14:creationId xmlns:p14="http://schemas.microsoft.com/office/powerpoint/2010/main" val="125847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Implementing Agreement Modernisation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0824" y="1113999"/>
            <a:ext cx="5430099" cy="3056557"/>
          </a:xfrm>
        </p:spPr>
        <p:txBody>
          <a:bodyPr/>
          <a:lstStyle/>
          <a:p>
            <a:r>
              <a:rPr lang="en-GB" b="0" i="0" dirty="0">
                <a:solidFill>
                  <a:srgbClr val="242424"/>
                </a:solidFill>
                <a:effectLst/>
              </a:rPr>
              <a:t>The CTP TCP Executive Committee unanimously approved the revised CTP TCP Implementing Agreement prepared by the IEA secretariat and revised by the parties. </a:t>
            </a:r>
          </a:p>
          <a:p>
            <a:endParaRPr lang="en-GB" b="0" i="0" dirty="0">
              <a:solidFill>
                <a:srgbClr val="242424"/>
              </a:solidFill>
              <a:effectLst/>
            </a:endParaRPr>
          </a:p>
          <a:p>
            <a:r>
              <a:rPr lang="en-GB" b="0" i="0" dirty="0">
                <a:solidFill>
                  <a:srgbClr val="242424"/>
                </a:solidFill>
                <a:effectLst/>
              </a:rPr>
              <a:t>The new </a:t>
            </a:r>
            <a:r>
              <a:rPr lang="en-GB" b="1" i="0" dirty="0">
                <a:solidFill>
                  <a:schemeClr val="accent2"/>
                </a:solidFill>
                <a:effectLst/>
              </a:rPr>
              <a:t>CTP TCP Implementing Agreement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is now in force, as amended on </a:t>
            </a:r>
            <a:r>
              <a:rPr lang="en-GB" b="1" i="0" dirty="0">
                <a:solidFill>
                  <a:schemeClr val="accent2"/>
                </a:solidFill>
                <a:effectLst/>
              </a:rPr>
              <a:t>8 December 2022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 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0FA8B6-3F3C-554A-6153-F1656A3C5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56" y="920140"/>
            <a:ext cx="2499111" cy="358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6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Election of the New Chair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0823" y="895263"/>
            <a:ext cx="8316913" cy="33529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Executive Committee unanimously approved the nomination of </a:t>
            </a:r>
            <a:r>
              <a:rPr lang="en-GB" dirty="0" err="1">
                <a:solidFill>
                  <a:schemeClr val="accent2"/>
                </a:solidFill>
              </a:rPr>
              <a:t>Shunsuke</a:t>
            </a:r>
            <a:r>
              <a:rPr lang="en-GB" dirty="0">
                <a:solidFill>
                  <a:schemeClr val="accent2"/>
                </a:solidFill>
              </a:rPr>
              <a:t> Ide (JP)</a:t>
            </a:r>
            <a:r>
              <a:rPr lang="en-GB" dirty="0"/>
              <a:t> as Chair of the IEA TCP CTP Executive Committee for the period from 1</a:t>
            </a:r>
            <a:r>
              <a:rPr lang="en-GB" baseline="30000" dirty="0"/>
              <a:t>st</a:t>
            </a:r>
            <a:r>
              <a:rPr lang="en-GB" dirty="0"/>
              <a:t> March 2023 to 28</a:t>
            </a:r>
            <a:r>
              <a:rPr lang="en-GB" baseline="30000" dirty="0"/>
              <a:t>th</a:t>
            </a:r>
            <a:r>
              <a:rPr lang="en-GB" dirty="0"/>
              <a:t> February 2026</a:t>
            </a:r>
          </a:p>
        </p:txBody>
      </p:sp>
    </p:spTree>
    <p:extLst>
      <p:ext uri="{BB962C8B-B14F-4D97-AF65-F5344CB8AC3E}">
        <p14:creationId xmlns:p14="http://schemas.microsoft.com/office/powerpoint/2010/main" val="103461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  <a:endParaRPr lang="en-GB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600"/>
              </a:spcAft>
              <a:buFont typeface="Symbol" pitchFamily="2" charset="2"/>
              <a:buChar char="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GB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Executive Committee Meeting 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ITER Organisation Headquarters, St. Paul-</a:t>
            </a:r>
            <a:r>
              <a:rPr lang="en-GB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lez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-Durance, France, Thursday 8</a:t>
            </a:r>
            <a:r>
              <a:rPr lang="en-GB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December 2022 </a:t>
            </a:r>
            <a:endParaRPr lang="en-GB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600"/>
              </a:spcAft>
              <a:buFont typeface="Symbol" pitchFamily="2" charset="2"/>
              <a:buChar char="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GB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meeting of the </a:t>
            </a:r>
            <a:r>
              <a:rPr lang="en-GB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Tokamak Physics Activity Coordinating Commi</a:t>
            </a:r>
            <a:r>
              <a:rPr lang="en-GB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ttee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(ITPA CC)</a:t>
            </a:r>
            <a:r>
              <a:rPr lang="en-GB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13</a:t>
            </a:r>
            <a:r>
              <a:rPr lang="en-GB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ITPA meeting for Joint Experiments at the ITER Organisation Headquarters, St. Paul-</a:t>
            </a:r>
            <a:r>
              <a:rPr lang="en-GB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lez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-Durance, France, 6</a:t>
            </a:r>
            <a:r>
              <a:rPr lang="en-GB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GB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December 2022</a:t>
            </a:r>
            <a:endParaRPr lang="en-GB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82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Highlights: DSOL-33: key results from 2022 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3587" y="690363"/>
            <a:ext cx="6655032" cy="2424913"/>
          </a:xfrm>
        </p:spPr>
        <p:txBody>
          <a:bodyPr/>
          <a:lstStyle/>
          <a:p>
            <a:r>
              <a:rPr lang="en-GB" sz="1800" b="1" dirty="0">
                <a:effectLst/>
                <a:latin typeface="Calibri" panose="020F0502020204030204" pitchFamily="34" charset="0"/>
              </a:rPr>
              <a:t>PSI-2: mimic JET and AUG</a:t>
            </a:r>
            <a:r>
              <a:rPr lang="en-GB" sz="1800" dirty="0">
                <a:effectLst/>
                <a:latin typeface="Calibri" panose="020F0502020204030204" pitchFamily="34" charset="0"/>
              </a:rPr>
              <a:t>: </a:t>
            </a:r>
            <a:r>
              <a:rPr lang="en-GB" sz="1800" dirty="0"/>
              <a:t>Tungsten (W)</a:t>
            </a:r>
            <a:r>
              <a:rPr lang="en-GB" sz="1800" dirty="0">
                <a:effectLst/>
                <a:latin typeface="Calibri" panose="020F0502020204030204" pitchFamily="34" charset="0"/>
              </a:rPr>
              <a:t> fuzz formation in Helium independent on type of tungsten</a:t>
            </a:r>
          </a:p>
          <a:p>
            <a:r>
              <a:rPr lang="en-GB" sz="1800" b="1" dirty="0" err="1">
                <a:effectLst/>
                <a:latin typeface="Calibri" panose="020F0502020204030204" pitchFamily="34" charset="0"/>
              </a:rPr>
              <a:t>ELMy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 H-mode in AUG: </a:t>
            </a:r>
            <a:r>
              <a:rPr lang="en-GB" sz="1800" dirty="0">
                <a:effectLst/>
                <a:latin typeface="Calibri" panose="020F0502020204030204" pitchFamily="34" charset="0"/>
              </a:rPr>
              <a:t>W fuzz growth, net W erosion and W re-deposition occurs at outer target plate in poloidal direction</a:t>
            </a:r>
          </a:p>
          <a:p>
            <a:r>
              <a:rPr lang="en-GB" sz="1800" b="1" dirty="0" err="1">
                <a:effectLst/>
                <a:latin typeface="Calibri" panose="020F0502020204030204" pitchFamily="34" charset="0"/>
              </a:rPr>
              <a:t>ELMy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 H-mode in JET: </a:t>
            </a:r>
            <a:r>
              <a:rPr lang="en-GB" sz="1800" dirty="0">
                <a:effectLst/>
                <a:latin typeface="Calibri" panose="020F0502020204030204" pitchFamily="34" charset="0"/>
              </a:rPr>
              <a:t>No obvious in-situ W fuzz growth observed, despite matching conditions tested in PSI-2. </a:t>
            </a:r>
            <a:endParaRPr lang="en-GB" dirty="0">
              <a:effectLst/>
            </a:endParaRPr>
          </a:p>
          <a:p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1377928-62C6-C785-3F16-BE2F65124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19" y="850610"/>
            <a:ext cx="2114990" cy="4243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2197A3-D654-843F-A268-39D2DF253121}"/>
              </a:ext>
            </a:extLst>
          </p:cNvPr>
          <p:cNvSpPr txBox="1"/>
          <p:nvPr/>
        </p:nvSpPr>
        <p:spPr>
          <a:xfrm>
            <a:off x="6846449" y="573910"/>
            <a:ext cx="709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Calibri" panose="020F0502020204030204" pitchFamily="34" charset="0"/>
              </a:rPr>
              <a:t>PSI-2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9AF79D-4919-1C86-952A-A19A0F346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77" y="102859"/>
            <a:ext cx="943936" cy="629290"/>
          </a:xfrm>
          <a:prstGeom prst="rect">
            <a:avLst/>
          </a:prstGeom>
        </p:spPr>
      </p:pic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3B66D223-10F3-B9DD-A1CC-AFDD22E43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52" y="3015898"/>
            <a:ext cx="2910503" cy="19252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216ED2-EB1C-48B1-DAF7-EB9A3A88E100}"/>
              </a:ext>
            </a:extLst>
          </p:cNvPr>
          <p:cNvSpPr txBox="1"/>
          <p:nvPr/>
        </p:nvSpPr>
        <p:spPr>
          <a:xfrm>
            <a:off x="2618003" y="2677344"/>
            <a:ext cx="1777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PSI-2 in </a:t>
            </a:r>
            <a:r>
              <a:rPr lang="en-GB" sz="1600" dirty="0" err="1"/>
              <a:t>Jülich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4113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Highlights: L</a:t>
            </a:r>
            <a:r>
              <a:rPr lang="en-GB" b="1" dirty="0">
                <a:effectLst/>
              </a:rPr>
              <a:t>ong-pulse plasma operation achieved </a:t>
            </a:r>
          </a:p>
          <a:p>
            <a:r>
              <a:rPr lang="en-GB" sz="1800" b="1" dirty="0">
                <a:solidFill>
                  <a:srgbClr val="FFFFFF"/>
                </a:solidFill>
                <a:effectLst/>
                <a:latin typeface="MicrosoftYaHei"/>
              </a:rPr>
              <a:t>-pulse plasma operation achieved </a:t>
            </a:r>
            <a:endParaRPr lang="en-GB" dirty="0">
              <a:effectLst/>
            </a:endParaRP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0824" y="774576"/>
            <a:ext cx="8316913" cy="3871118"/>
          </a:xfrm>
        </p:spPr>
        <p:txBody>
          <a:bodyPr/>
          <a:lstStyle/>
          <a:p>
            <a:r>
              <a:rPr lang="en-GB" sz="1800" dirty="0"/>
              <a:t>L</a:t>
            </a:r>
            <a:r>
              <a:rPr lang="en-GB" sz="1800" dirty="0">
                <a:effectLst/>
              </a:rPr>
              <a:t>ong-pulse plasma operation achieved with robust plasma control under full metal wall lasting &gt; 1000 seconds at EAST</a:t>
            </a:r>
            <a:endParaRPr lang="en-GB" dirty="0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E5C52C6B-DF99-A203-9D0E-CD71F979D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01" y="1090242"/>
            <a:ext cx="4387357" cy="3821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C175CD-D5EA-8DE4-53BD-E5F85E22F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90" y="123741"/>
            <a:ext cx="898894" cy="599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DA91AA-D38B-6CAE-0D65-EE9879CCD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3" y="1382985"/>
            <a:ext cx="3467100" cy="2654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E29BFE-C523-3B32-4F2F-8BFDF144E5BA}"/>
              </a:ext>
            </a:extLst>
          </p:cNvPr>
          <p:cNvSpPr txBox="1"/>
          <p:nvPr/>
        </p:nvSpPr>
        <p:spPr>
          <a:xfrm>
            <a:off x="482053" y="3907259"/>
            <a:ext cx="3467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</a:rPr>
              <a:t>New lower EAST W-divertor with closed outer and open inner divertors for balanced detachment 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7726622"/>
      </p:ext>
    </p:extLst>
  </p:cSld>
  <p:clrMapOvr>
    <a:masterClrMapping/>
  </p:clrMapOvr>
</p:sld>
</file>

<file path=ppt/theme/theme1.xml><?xml version="1.0" encoding="utf-8"?>
<a:theme xmlns:a="http://schemas.openxmlformats.org/drawingml/2006/main" name="GB - New branding v5 (2)">
  <a:themeElements>
    <a:clrScheme name="IEA template">
      <a:dk1>
        <a:srgbClr val="000000"/>
      </a:dk1>
      <a:lt1>
        <a:sysClr val="window" lastClr="FFFFFF"/>
      </a:lt1>
      <a:dk2>
        <a:srgbClr val="5EBB51"/>
      </a:dk2>
      <a:lt2>
        <a:srgbClr val="FFFFFF"/>
      </a:lt2>
      <a:accent1>
        <a:srgbClr val="5EBB51"/>
      </a:accent1>
      <a:accent2>
        <a:srgbClr val="4F81BD"/>
      </a:accent2>
      <a:accent3>
        <a:srgbClr val="F79646"/>
      </a:accent3>
      <a:accent4>
        <a:srgbClr val="002060"/>
      </a:accent4>
      <a:accent5>
        <a:srgbClr val="C00000"/>
      </a:accent5>
      <a:accent6>
        <a:srgbClr val="4BACC6"/>
      </a:accent6>
      <a:hlink>
        <a:srgbClr val="5EBB51"/>
      </a:hlink>
      <a:folHlink>
        <a:srgbClr val="5EBB51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F39241C8-7B32-6A43-B0A8-3CE245A73584}" vid="{7F805EB4-DE15-E642-859E-CC7D6EBEE1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 - New branding v5 (2)</Template>
  <TotalTime>425</TotalTime>
  <Words>551</Words>
  <Application>Microsoft Macintosh PowerPoint</Application>
  <PresentationFormat>On-screen Show (16:9)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MicrosoftYaHei</vt:lpstr>
      <vt:lpstr>Segoe UI</vt:lpstr>
      <vt:lpstr>Symbol</vt:lpstr>
      <vt:lpstr>GB - New branding v5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OLC</dc:creator>
  <cp:lastModifiedBy>Duarte Borba</cp:lastModifiedBy>
  <cp:revision>35</cp:revision>
  <cp:lastPrinted>2017-08-30T14:17:09Z</cp:lastPrinted>
  <dcterms:created xsi:type="dcterms:W3CDTF">2019-06-05T15:43:42Z</dcterms:created>
  <dcterms:modified xsi:type="dcterms:W3CDTF">2023-02-10T06:21:38Z</dcterms:modified>
</cp:coreProperties>
</file>